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4.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Lst>
  <p:sldSz cx="18288000" cy="10287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7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2160"/>
        <p:guide pos="2873"/>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sv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1.pn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2.png"/><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AB8C3"/>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1">
            <a:alphaModFix amt="21999"/>
          </a:blip>
          <a:srcRect t="33627" r="59853"/>
          <a:stretch>
            <a:fillRect/>
          </a:stretch>
        </p:blipFill>
        <p:spPr>
          <a:xfrm rot="5400000">
            <a:off x="9651150" y="1830149"/>
            <a:ext cx="6469661" cy="10804079"/>
          </a:xfrm>
          <a:prstGeom prst="rect">
            <a:avLst/>
          </a:prstGeom>
        </p:spPr>
      </p:pic>
      <p:sp>
        <p:nvSpPr>
          <p:cNvPr id="3" name="TextBox 3"/>
          <p:cNvSpPr txBox="1"/>
          <p:nvPr/>
        </p:nvSpPr>
        <p:spPr>
          <a:xfrm>
            <a:off x="4925695" y="2602865"/>
            <a:ext cx="8369300" cy="1394460"/>
          </a:xfrm>
          <a:prstGeom prst="rect">
            <a:avLst/>
          </a:prstGeom>
        </p:spPr>
        <p:txBody>
          <a:bodyPr wrap="square" lIns="0" tIns="0" rIns="0" bIns="0" rtlCol="0" anchor="t">
            <a:noAutofit/>
          </a:bodyPr>
          <a:lstStyle/>
          <a:p>
            <a:pPr algn="ctr">
              <a:lnSpc>
                <a:spcPts val="8260"/>
              </a:lnSpc>
              <a:spcBef>
                <a:spcPct val="0"/>
              </a:spcBef>
            </a:pPr>
            <a:r>
              <a:rPr lang="en-US" sz="5900">
                <a:solidFill>
                  <a:srgbClr val="000000"/>
                </a:solidFill>
                <a:latin typeface="Times New Roman" panose="02020603050405020304" charset="0"/>
                <a:cs typeface="Times New Roman" panose="02020603050405020304" charset="0"/>
              </a:rPr>
              <a:t>Resume Screening</a:t>
            </a:r>
            <a:endParaRPr lang="en-US" sz="5900">
              <a:solidFill>
                <a:srgbClr val="000000"/>
              </a:solidFill>
              <a:latin typeface="Times New Roman" panose="02020603050405020304" charset="0"/>
              <a:cs typeface="Times New Roman" panose="02020603050405020304" charset="0"/>
            </a:endParaRPr>
          </a:p>
        </p:txBody>
      </p:sp>
      <p:sp>
        <p:nvSpPr>
          <p:cNvPr id="4" name="TextBox 4"/>
          <p:cNvSpPr txBox="1"/>
          <p:nvPr/>
        </p:nvSpPr>
        <p:spPr>
          <a:xfrm>
            <a:off x="4092301" y="391662"/>
            <a:ext cx="10585505" cy="1651635"/>
          </a:xfrm>
          <a:prstGeom prst="rect">
            <a:avLst/>
          </a:prstGeom>
        </p:spPr>
        <p:txBody>
          <a:bodyPr lIns="0" tIns="0" rIns="0" bIns="0" rtlCol="0" anchor="t">
            <a:spAutoFit/>
          </a:bodyPr>
          <a:lstStyle/>
          <a:p>
            <a:pPr algn="ctr">
              <a:lnSpc>
                <a:spcPts val="6440"/>
              </a:lnSpc>
              <a:spcBef>
                <a:spcPct val="0"/>
              </a:spcBef>
            </a:pPr>
            <a:r>
              <a:rPr lang="en-US" sz="4600">
                <a:solidFill>
                  <a:srgbClr val="000000"/>
                </a:solidFill>
                <a:latin typeface="Times New Roman" panose="02020603050405020304" charset="0"/>
                <a:cs typeface="Times New Roman" panose="02020603050405020304" charset="0"/>
              </a:rPr>
              <a:t>  Miracle Educational Society Group Of Institutions</a:t>
            </a:r>
            <a:endParaRPr lang="en-US" sz="4600">
              <a:solidFill>
                <a:srgbClr val="000000"/>
              </a:solidFill>
              <a:latin typeface="Times New Roman" panose="02020603050405020304" charset="0"/>
              <a:cs typeface="Times New Roman" panose="02020603050405020304" charset="0"/>
            </a:endParaRPr>
          </a:p>
        </p:txBody>
      </p:sp>
      <p:sp>
        <p:nvSpPr>
          <p:cNvPr id="5" name="TextBox 5"/>
          <p:cNvSpPr txBox="1"/>
          <p:nvPr/>
        </p:nvSpPr>
        <p:spPr>
          <a:xfrm>
            <a:off x="5567362" y="4336701"/>
            <a:ext cx="6992809" cy="1936750"/>
          </a:xfrm>
          <a:prstGeom prst="rect">
            <a:avLst/>
          </a:prstGeom>
        </p:spPr>
        <p:txBody>
          <a:bodyPr lIns="0" tIns="0" rIns="0" bIns="0" rtlCol="0" anchor="t">
            <a:spAutoFit/>
          </a:bodyPr>
          <a:lstStyle/>
          <a:p>
            <a:pPr algn="ctr">
              <a:lnSpc>
                <a:spcPts val="5035"/>
              </a:lnSpc>
            </a:pPr>
            <a:r>
              <a:rPr lang="en-US" sz="3595">
                <a:solidFill>
                  <a:srgbClr val="000000"/>
                </a:solidFill>
                <a:latin typeface="Times New Roman" panose="02020603050405020304" charset="0"/>
                <a:cs typeface="Times New Roman" panose="02020603050405020304" charset="0"/>
              </a:rPr>
              <a:t>Under the guidance of :</a:t>
            </a:r>
            <a:endParaRPr lang="en-US" sz="3595">
              <a:solidFill>
                <a:srgbClr val="000000"/>
              </a:solidFill>
              <a:latin typeface="Times New Roman" panose="02020603050405020304" charset="0"/>
              <a:cs typeface="Times New Roman" panose="02020603050405020304" charset="0"/>
            </a:endParaRPr>
          </a:p>
          <a:p>
            <a:pPr algn="ctr">
              <a:lnSpc>
                <a:spcPts val="5035"/>
              </a:lnSpc>
            </a:pPr>
            <a:r>
              <a:rPr lang="en-US" sz="3595">
                <a:solidFill>
                  <a:srgbClr val="000000"/>
                </a:solidFill>
                <a:latin typeface="Times New Roman" panose="02020603050405020304" charset="0"/>
                <a:cs typeface="Times New Roman" panose="02020603050405020304" charset="0"/>
              </a:rPr>
              <a:t>Mr.Atchyuta Rao </a:t>
            </a:r>
            <a:endParaRPr lang="en-US" sz="3595">
              <a:solidFill>
                <a:srgbClr val="000000"/>
              </a:solidFill>
              <a:latin typeface="Times New Roman" panose="02020603050405020304" charset="0"/>
              <a:cs typeface="Times New Roman" panose="02020603050405020304" charset="0"/>
            </a:endParaRPr>
          </a:p>
          <a:p>
            <a:pPr algn="ctr">
              <a:lnSpc>
                <a:spcPts val="5035"/>
              </a:lnSpc>
              <a:spcBef>
                <a:spcPct val="0"/>
              </a:spcBef>
            </a:pPr>
            <a:r>
              <a:rPr lang="en-US" sz="3595">
                <a:solidFill>
                  <a:srgbClr val="000000"/>
                </a:solidFill>
                <a:latin typeface="Times New Roman" panose="02020603050405020304" charset="0"/>
                <a:cs typeface="Times New Roman" panose="02020603050405020304" charset="0"/>
              </a:rPr>
              <a:t>Assoc.Prof</a:t>
            </a:r>
            <a:endParaRPr lang="en-US" sz="3595">
              <a:solidFill>
                <a:srgbClr val="000000"/>
              </a:solidFill>
              <a:latin typeface="Times New Roman" panose="02020603050405020304" charset="0"/>
              <a:cs typeface="Times New Roman" panose="02020603050405020304" charset="0"/>
            </a:endParaRPr>
          </a:p>
        </p:txBody>
      </p:sp>
      <p:sp>
        <p:nvSpPr>
          <p:cNvPr id="6" name="TextBox 6"/>
          <p:cNvSpPr txBox="1"/>
          <p:nvPr/>
        </p:nvSpPr>
        <p:spPr>
          <a:xfrm>
            <a:off x="5727795" y="6826925"/>
            <a:ext cx="7153275" cy="2044065"/>
          </a:xfrm>
          <a:prstGeom prst="rect">
            <a:avLst/>
          </a:prstGeom>
        </p:spPr>
        <p:txBody>
          <a:bodyPr lIns="0" tIns="0" rIns="0" bIns="0" rtlCol="0" anchor="t">
            <a:spAutoFit/>
          </a:bodyPr>
          <a:lstStyle/>
          <a:p>
            <a:pPr algn="ctr">
              <a:lnSpc>
                <a:spcPts val="3985"/>
              </a:lnSpc>
            </a:pPr>
            <a:r>
              <a:rPr lang="en-US" sz="2845" dirty="0">
                <a:solidFill>
                  <a:srgbClr val="000000"/>
                </a:solidFill>
                <a:latin typeface="Times New Roman" panose="02020603050405020304" charset="0"/>
                <a:cs typeface="Times New Roman" panose="02020603050405020304" charset="0"/>
              </a:rPr>
              <a:t>Team :   Varupula</a:t>
            </a:r>
            <a:r>
              <a:rPr lang="en-US" sz="2845" dirty="0">
                <a:solidFill>
                  <a:srgbClr val="000000"/>
                </a:solidFill>
                <a:latin typeface="Times New Roman" panose="02020603050405020304" charset="0"/>
                <a:cs typeface="Times New Roman" panose="02020603050405020304" charset="0"/>
                <a:sym typeface="+mn-ea"/>
              </a:rPr>
              <a:t> </a:t>
            </a:r>
            <a:r>
              <a:rPr lang="en-US" sz="2845" dirty="0" err="1">
                <a:solidFill>
                  <a:srgbClr val="000000"/>
                </a:solidFill>
                <a:latin typeface="Times New Roman" panose="02020603050405020304" charset="0"/>
                <a:cs typeface="Times New Roman" panose="02020603050405020304" charset="0"/>
                <a:sym typeface="+mn-ea"/>
              </a:rPr>
              <a:t>Kiran</a:t>
            </a:r>
            <a:r>
              <a:rPr lang="en-US" sz="2845" dirty="0">
                <a:solidFill>
                  <a:srgbClr val="000000"/>
                </a:solidFill>
                <a:latin typeface="Times New Roman" panose="02020603050405020304" charset="0"/>
                <a:cs typeface="Times New Roman" panose="02020603050405020304" charset="0"/>
                <a:sym typeface="+mn-ea"/>
              </a:rPr>
              <a:t>(196C1A05A6)</a:t>
            </a:r>
            <a:endParaRPr lang="en-US" sz="2845" dirty="0">
              <a:solidFill>
                <a:srgbClr val="000000"/>
              </a:solidFill>
              <a:latin typeface="Times New Roman" panose="02020603050405020304" charset="0"/>
              <a:cs typeface="Times New Roman" panose="02020603050405020304" charset="0"/>
              <a:sym typeface="+mn-ea"/>
            </a:endParaRPr>
          </a:p>
          <a:p>
            <a:pPr algn="ctr">
              <a:lnSpc>
                <a:spcPts val="3985"/>
              </a:lnSpc>
            </a:pPr>
            <a:r>
              <a:rPr lang="en-US" sz="2845" dirty="0">
                <a:solidFill>
                  <a:srgbClr val="000000"/>
                </a:solidFill>
                <a:latin typeface="Times New Roman" panose="02020603050405020304" charset="0"/>
                <a:cs typeface="Times New Roman" panose="02020603050405020304" charset="0"/>
              </a:rPr>
              <a:t>            Yellapu Aarthi(196C1A0573)</a:t>
            </a:r>
            <a:endParaRPr lang="en-US" sz="2845" dirty="0">
              <a:solidFill>
                <a:srgbClr val="000000"/>
              </a:solidFill>
              <a:latin typeface="Times New Roman" panose="02020603050405020304" charset="0"/>
              <a:cs typeface="Times New Roman" panose="02020603050405020304" charset="0"/>
            </a:endParaRPr>
          </a:p>
          <a:p>
            <a:pPr algn="ctr">
              <a:lnSpc>
                <a:spcPts val="3985"/>
              </a:lnSpc>
            </a:pPr>
            <a:r>
              <a:rPr lang="en-US" sz="2845" dirty="0">
                <a:solidFill>
                  <a:srgbClr val="000000"/>
                </a:solidFill>
                <a:latin typeface="Times New Roman" panose="02020603050405020304" charset="0"/>
                <a:cs typeface="Times New Roman" panose="02020603050405020304" charset="0"/>
              </a:rPr>
              <a:t>              </a:t>
            </a:r>
            <a:r>
              <a:rPr lang="en-US" sz="2845" dirty="0" err="1">
                <a:solidFill>
                  <a:srgbClr val="000000"/>
                </a:solidFill>
                <a:latin typeface="Times New Roman" panose="02020603050405020304" charset="0"/>
                <a:cs typeface="Times New Roman" panose="02020603050405020304" charset="0"/>
              </a:rPr>
              <a:t>Pyda</a:t>
            </a:r>
            <a:r>
              <a:rPr lang="en-US" sz="2845" dirty="0">
                <a:solidFill>
                  <a:srgbClr val="000000"/>
                </a:solidFill>
                <a:latin typeface="Times New Roman" panose="02020603050405020304" charset="0"/>
                <a:cs typeface="Times New Roman" panose="02020603050405020304" charset="0"/>
              </a:rPr>
              <a:t> Rohit Sai(196C1A0578)</a:t>
            </a:r>
            <a:endParaRPr lang="en-US" sz="2845" dirty="0">
              <a:solidFill>
                <a:srgbClr val="000000"/>
              </a:solidFill>
              <a:latin typeface="Times New Roman" panose="02020603050405020304" charset="0"/>
              <a:cs typeface="Times New Roman" panose="02020603050405020304" charset="0"/>
            </a:endParaRPr>
          </a:p>
          <a:p>
            <a:pPr algn="ctr">
              <a:lnSpc>
                <a:spcPts val="3985"/>
              </a:lnSpc>
              <a:spcBef>
                <a:spcPct val="0"/>
              </a:spcBef>
            </a:pPr>
            <a:r>
              <a:rPr lang="en-US" sz="2845" dirty="0">
                <a:solidFill>
                  <a:srgbClr val="000000"/>
                </a:solidFill>
                <a:latin typeface="Times New Roman" panose="02020603050405020304" charset="0"/>
                <a:cs typeface="Times New Roman" panose="02020603050405020304" charset="0"/>
              </a:rPr>
              <a:t> </a:t>
            </a:r>
            <a:endParaRPr lang="en-US" sz="2845" dirty="0">
              <a:solidFill>
                <a:srgbClr val="000000"/>
              </a:solidFill>
              <a:latin typeface="Times New Roman" panose="02020603050405020304" charset="0"/>
              <a:cs typeface="Times New Roman" panose="02020603050405020304" charset="0"/>
            </a:endParaRPr>
          </a:p>
        </p:txBody>
      </p:sp>
      <p:sp>
        <p:nvSpPr>
          <p:cNvPr id="7" name="TextBox 7"/>
          <p:cNvSpPr txBox="1"/>
          <p:nvPr/>
        </p:nvSpPr>
        <p:spPr>
          <a:xfrm>
            <a:off x="1968817" y="9182100"/>
            <a:ext cx="2956084" cy="645160"/>
          </a:xfrm>
          <a:prstGeom prst="rect">
            <a:avLst/>
          </a:prstGeom>
        </p:spPr>
        <p:txBody>
          <a:bodyPr lIns="0" tIns="0" rIns="0" bIns="0" rtlCol="0" anchor="t">
            <a:spAutoFit/>
          </a:bodyPr>
          <a:lstStyle/>
          <a:p>
            <a:pPr algn="ctr">
              <a:lnSpc>
                <a:spcPts val="5035"/>
              </a:lnSpc>
              <a:spcBef>
                <a:spcPct val="0"/>
              </a:spcBef>
            </a:pPr>
            <a:r>
              <a:rPr lang="en-US" sz="3200" dirty="0">
                <a:latin typeface="Times New Roman" panose="02020603050405020304" charset="0"/>
                <a:cs typeface="Times New Roman" panose="02020603050405020304" charset="0"/>
              </a:rPr>
              <a:t>Batch no : 12</a:t>
            </a:r>
            <a:endParaRPr lang="en-US" sz="3200" dirty="0">
              <a:latin typeface="Times New Roman" panose="02020603050405020304" charset="0"/>
              <a:cs typeface="Times New Roman" panose="02020603050405020304" charset="0"/>
            </a:endParaRPr>
          </a:p>
        </p:txBody>
      </p:sp>
      <p:sp>
        <p:nvSpPr>
          <p:cNvPr id="8" name="TextBox 8"/>
          <p:cNvSpPr txBox="1"/>
          <p:nvPr/>
        </p:nvSpPr>
        <p:spPr>
          <a:xfrm>
            <a:off x="13017877" y="9182100"/>
            <a:ext cx="4241840" cy="645160"/>
          </a:xfrm>
          <a:prstGeom prst="rect">
            <a:avLst/>
          </a:prstGeom>
        </p:spPr>
        <p:txBody>
          <a:bodyPr lIns="0" tIns="0" rIns="0" bIns="0" rtlCol="0" anchor="t">
            <a:spAutoFit/>
          </a:bodyPr>
          <a:lstStyle/>
          <a:p>
            <a:pPr algn="ctr">
              <a:lnSpc>
                <a:spcPts val="5035"/>
              </a:lnSpc>
              <a:spcBef>
                <a:spcPct val="0"/>
              </a:spcBef>
            </a:pPr>
            <a:r>
              <a:rPr lang="en-US" sz="3200" dirty="0">
                <a:solidFill>
                  <a:srgbClr val="000000"/>
                </a:solidFill>
                <a:latin typeface="Times New Roman" panose="02020603050405020304" charset="0"/>
                <a:cs typeface="Times New Roman" panose="02020603050405020304" charset="0"/>
              </a:rPr>
              <a:t>Department : CSE</a:t>
            </a:r>
            <a:endParaRPr lang="en-US" sz="3200" dirty="0">
              <a:solidFill>
                <a:srgbClr val="000000"/>
              </a:solidFill>
              <a:latin typeface="Times New Roman" panose="02020603050405020304" charset="0"/>
              <a:cs typeface="Times New Roman" panose="02020603050405020304"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95600" y="453575"/>
            <a:ext cx="1666399" cy="162852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t="43773"/>
          <a:stretch>
            <a:fillRect/>
          </a:stretch>
        </p:blipFill>
        <p:spPr>
          <a:xfrm>
            <a:off x="0" y="0"/>
            <a:ext cx="18288000" cy="10287000"/>
          </a:xfrm>
          <a:prstGeom prst="rect">
            <a:avLst/>
          </a:prstGeom>
        </p:spPr>
      </p:pic>
      <p:sp>
        <p:nvSpPr>
          <p:cNvPr id="3" name="TextBox 3"/>
          <p:cNvSpPr txBox="1"/>
          <p:nvPr/>
        </p:nvSpPr>
        <p:spPr>
          <a:xfrm>
            <a:off x="6732093" y="669552"/>
            <a:ext cx="4176236" cy="789305"/>
          </a:xfrm>
          <a:prstGeom prst="rect">
            <a:avLst/>
          </a:prstGeom>
        </p:spPr>
        <p:txBody>
          <a:bodyPr lIns="0" tIns="0" rIns="0" bIns="0" rtlCol="0" anchor="t">
            <a:spAutoFit/>
          </a:bodyPr>
          <a:lstStyle/>
          <a:p>
            <a:pPr algn="ctr">
              <a:lnSpc>
                <a:spcPts val="6155"/>
              </a:lnSpc>
              <a:spcBef>
                <a:spcPct val="0"/>
              </a:spcBef>
            </a:pPr>
            <a:r>
              <a:rPr lang="en-US" sz="4000" dirty="0">
                <a:solidFill>
                  <a:srgbClr val="000000"/>
                </a:solidFill>
                <a:latin typeface="Times New Roman" panose="02020603050405020304" charset="0"/>
                <a:cs typeface="Times New Roman" panose="02020603050405020304" charset="0"/>
              </a:rPr>
              <a:t>UML Diagrams</a:t>
            </a:r>
            <a:endParaRPr lang="en-US" sz="4000" dirty="0">
              <a:solidFill>
                <a:srgbClr val="000000"/>
              </a:solidFill>
              <a:latin typeface="Times New Roman" panose="02020603050405020304" charset="0"/>
              <a:cs typeface="Times New Roman" panose="02020603050405020304" charset="0"/>
            </a:endParaRPr>
          </a:p>
        </p:txBody>
      </p:sp>
      <p:sp>
        <p:nvSpPr>
          <p:cNvPr id="4" name="TextBox 4"/>
          <p:cNvSpPr txBox="1"/>
          <p:nvPr/>
        </p:nvSpPr>
        <p:spPr>
          <a:xfrm>
            <a:off x="1542760" y="1796791"/>
            <a:ext cx="15202481" cy="6886575"/>
          </a:xfrm>
          <a:prstGeom prst="rect">
            <a:avLst/>
          </a:prstGeom>
        </p:spPr>
        <p:txBody>
          <a:bodyPr lIns="0" tIns="0" rIns="0" bIns="0" rtlCol="0" anchor="t">
            <a:spAutoFit/>
          </a:bodyPr>
          <a:lstStyle/>
          <a:p>
            <a:pPr algn="just">
              <a:lnSpc>
                <a:spcPts val="4475"/>
              </a:lnSpc>
            </a:pPr>
            <a:r>
              <a:rPr lang="en-US" sz="3195">
                <a:solidFill>
                  <a:srgbClr val="000000"/>
                </a:solidFill>
                <a:latin typeface="Times New Roman" panose="02020603050405020304" charset="0"/>
                <a:cs typeface="Times New Roman" panose="02020603050405020304" charset="0"/>
              </a:rPr>
              <a:t>A UML diagram is a diagram based on the UML (Unified Modeling Language) with the purpose of visually representing a system along with its main actors, roles, actions, artifacts or classes, in order to better understand, alter, maintain, or document information about the system. As every diagram need not to be included in our project, we tested out what are the best suited diagrams for our project. Some of them are,</a:t>
            </a:r>
            <a:endParaRPr lang="en-US" sz="3195">
              <a:solidFill>
                <a:srgbClr val="000000"/>
              </a:solidFill>
              <a:latin typeface="Times New Roman" panose="02020603050405020304" charset="0"/>
              <a:cs typeface="Times New Roman" panose="02020603050405020304" charset="0"/>
            </a:endParaRPr>
          </a:p>
          <a:p>
            <a:pPr algn="just">
              <a:lnSpc>
                <a:spcPts val="4475"/>
              </a:lnSpc>
            </a:pPr>
            <a:r>
              <a:rPr lang="en-US" sz="3195">
                <a:solidFill>
                  <a:srgbClr val="000000"/>
                </a:solidFill>
                <a:latin typeface="Times New Roman" panose="02020603050405020304" charset="0"/>
                <a:cs typeface="Times New Roman" panose="02020603050405020304" charset="0"/>
              </a:rPr>
              <a:t> </a:t>
            </a:r>
            <a:endParaRPr lang="en-US" sz="3195">
              <a:solidFill>
                <a:srgbClr val="000000"/>
              </a:solidFill>
              <a:latin typeface="Times New Roman" panose="02020603050405020304" charset="0"/>
              <a:cs typeface="Times New Roman" panose="02020603050405020304" charset="0"/>
            </a:endParaRPr>
          </a:p>
          <a:p>
            <a:pPr algn="just">
              <a:lnSpc>
                <a:spcPts val="4475"/>
              </a:lnSpc>
            </a:pPr>
            <a:r>
              <a:rPr lang="en-US" sz="3195">
                <a:solidFill>
                  <a:srgbClr val="000000"/>
                </a:solidFill>
                <a:latin typeface="Times New Roman" panose="02020603050405020304" charset="0"/>
                <a:cs typeface="Times New Roman" panose="02020603050405020304" charset="0"/>
              </a:rPr>
              <a:t>1. Use case Diagram </a:t>
            </a:r>
            <a:endParaRPr lang="en-US" sz="3195">
              <a:solidFill>
                <a:srgbClr val="000000"/>
              </a:solidFill>
              <a:latin typeface="Times New Roman" panose="02020603050405020304" charset="0"/>
              <a:cs typeface="Times New Roman" panose="02020603050405020304" charset="0"/>
            </a:endParaRPr>
          </a:p>
          <a:p>
            <a:pPr algn="just">
              <a:lnSpc>
                <a:spcPts val="4475"/>
              </a:lnSpc>
            </a:pPr>
            <a:r>
              <a:rPr lang="en-US" sz="3195">
                <a:solidFill>
                  <a:srgbClr val="000000"/>
                </a:solidFill>
                <a:latin typeface="Times New Roman" panose="02020603050405020304" charset="0"/>
                <a:cs typeface="Times New Roman" panose="02020603050405020304" charset="0"/>
              </a:rPr>
              <a:t>2. Class Diagram </a:t>
            </a:r>
            <a:endParaRPr lang="en-US" sz="3195">
              <a:solidFill>
                <a:srgbClr val="000000"/>
              </a:solidFill>
              <a:latin typeface="Times New Roman" panose="02020603050405020304" charset="0"/>
              <a:cs typeface="Times New Roman" panose="02020603050405020304" charset="0"/>
            </a:endParaRPr>
          </a:p>
          <a:p>
            <a:pPr algn="just">
              <a:lnSpc>
                <a:spcPts val="4475"/>
              </a:lnSpc>
            </a:pPr>
            <a:r>
              <a:rPr lang="en-US" sz="3195">
                <a:solidFill>
                  <a:srgbClr val="000000"/>
                </a:solidFill>
                <a:latin typeface="Times New Roman" panose="02020603050405020304" charset="0"/>
                <a:cs typeface="Times New Roman" panose="02020603050405020304" charset="0"/>
              </a:rPr>
              <a:t>3. State Diagram </a:t>
            </a:r>
            <a:endParaRPr lang="en-US" sz="3195">
              <a:solidFill>
                <a:srgbClr val="000000"/>
              </a:solidFill>
              <a:latin typeface="Times New Roman" panose="02020603050405020304" charset="0"/>
              <a:cs typeface="Times New Roman" panose="02020603050405020304" charset="0"/>
            </a:endParaRPr>
          </a:p>
          <a:p>
            <a:pPr algn="just">
              <a:lnSpc>
                <a:spcPts val="4475"/>
              </a:lnSpc>
            </a:pPr>
            <a:r>
              <a:rPr lang="en-US" sz="3195">
                <a:solidFill>
                  <a:srgbClr val="000000"/>
                </a:solidFill>
                <a:latin typeface="Times New Roman" panose="02020603050405020304" charset="0"/>
                <a:cs typeface="Times New Roman" panose="02020603050405020304" charset="0"/>
              </a:rPr>
              <a:t>4. Sequence Diagram </a:t>
            </a:r>
            <a:endParaRPr lang="en-US" sz="3195">
              <a:solidFill>
                <a:srgbClr val="000000"/>
              </a:solidFill>
              <a:latin typeface="Times New Roman" panose="02020603050405020304" charset="0"/>
              <a:cs typeface="Times New Roman" panose="02020603050405020304" charset="0"/>
            </a:endParaRPr>
          </a:p>
          <a:p>
            <a:pPr algn="just">
              <a:lnSpc>
                <a:spcPts val="4475"/>
              </a:lnSpc>
            </a:pPr>
            <a:r>
              <a:rPr lang="en-US" sz="3195">
                <a:solidFill>
                  <a:srgbClr val="000000"/>
                </a:solidFill>
                <a:latin typeface="Times New Roman" panose="02020603050405020304" charset="0"/>
                <a:cs typeface="Times New Roman" panose="02020603050405020304" charset="0"/>
              </a:rPr>
              <a:t>5. Collaboration Diagram </a:t>
            </a:r>
            <a:endParaRPr lang="en-US" sz="3195">
              <a:solidFill>
                <a:srgbClr val="000000"/>
              </a:solidFill>
              <a:latin typeface="Times New Roman" panose="02020603050405020304" charset="0"/>
              <a:cs typeface="Times New Roman" panose="02020603050405020304" charset="0"/>
            </a:endParaRPr>
          </a:p>
          <a:p>
            <a:pPr algn="just">
              <a:lnSpc>
                <a:spcPts val="4475"/>
              </a:lnSpc>
              <a:spcBef>
                <a:spcPct val="0"/>
              </a:spcBef>
            </a:pPr>
            <a:r>
              <a:rPr lang="en-US" sz="3195">
                <a:solidFill>
                  <a:srgbClr val="000000"/>
                </a:solidFill>
                <a:latin typeface="Times New Roman" panose="02020603050405020304" charset="0"/>
                <a:cs typeface="Times New Roman" panose="02020603050405020304" charset="0"/>
              </a:rPr>
              <a:t>6. Deployment Diagram </a:t>
            </a:r>
            <a:endParaRPr lang="en-US" sz="3195">
              <a:solidFill>
                <a:srgbClr val="000000"/>
              </a:solidFill>
              <a:latin typeface="Times New Roman" panose="02020603050405020304" charset="0"/>
              <a:cs typeface="Times New Roman" panose="020206030504050203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t="43773"/>
          <a:stretch>
            <a:fillRect/>
          </a:stretch>
        </p:blipFill>
        <p:spPr>
          <a:xfrm>
            <a:off x="0" y="0"/>
            <a:ext cx="18288000" cy="10287000"/>
          </a:xfrm>
          <a:prstGeom prst="rect">
            <a:avLst/>
          </a:prstGeom>
        </p:spPr>
      </p:pic>
      <p:sp>
        <p:nvSpPr>
          <p:cNvPr id="3" name="TextBox 3"/>
          <p:cNvSpPr txBox="1"/>
          <p:nvPr/>
        </p:nvSpPr>
        <p:spPr>
          <a:xfrm>
            <a:off x="6614058" y="642344"/>
            <a:ext cx="6031251" cy="538480"/>
          </a:xfrm>
          <a:prstGeom prst="rect">
            <a:avLst/>
          </a:prstGeom>
        </p:spPr>
        <p:txBody>
          <a:bodyPr lIns="0" tIns="0" rIns="0" bIns="0" rtlCol="0" anchor="t">
            <a:spAutoFit/>
          </a:bodyPr>
          <a:lstStyle/>
          <a:p>
            <a:pPr marL="0" lvl="0" indent="0" algn="l">
              <a:lnSpc>
                <a:spcPts val="4200"/>
              </a:lnSpc>
            </a:pPr>
            <a:r>
              <a:rPr lang="en-US" sz="4800">
                <a:solidFill>
                  <a:srgbClr val="163459"/>
                </a:solidFill>
                <a:latin typeface="Times New Roman" panose="02020603050405020304" charset="0"/>
                <a:cs typeface="Times New Roman" panose="02020603050405020304" charset="0"/>
              </a:rPr>
              <a:t>Use Case Diagram</a:t>
            </a:r>
            <a:endParaRPr lang="en-US" sz="4800">
              <a:solidFill>
                <a:srgbClr val="163459"/>
              </a:solidFill>
              <a:latin typeface="Times New Roman" panose="02020603050405020304" charset="0"/>
              <a:cs typeface="Times New Roman" panose="02020603050405020304" charset="0"/>
            </a:endParaRPr>
          </a:p>
        </p:txBody>
      </p:sp>
      <p:sp>
        <p:nvSpPr>
          <p:cNvPr id="4" name="TextBox 4"/>
          <p:cNvSpPr txBox="1"/>
          <p:nvPr/>
        </p:nvSpPr>
        <p:spPr>
          <a:xfrm>
            <a:off x="484774" y="1524705"/>
            <a:ext cx="17271287" cy="1971675"/>
          </a:xfrm>
          <a:prstGeom prst="rect">
            <a:avLst/>
          </a:prstGeom>
        </p:spPr>
        <p:txBody>
          <a:bodyPr lIns="0" tIns="0" rIns="0" bIns="0" rtlCol="0" anchor="t">
            <a:spAutoFit/>
          </a:bodyPr>
          <a:lstStyle/>
          <a:p>
            <a:pPr algn="just">
              <a:lnSpc>
                <a:spcPts val="3075"/>
              </a:lnSpc>
              <a:spcBef>
                <a:spcPct val="0"/>
              </a:spcBef>
            </a:pPr>
            <a:r>
              <a:rPr lang="en-US" sz="2400">
                <a:solidFill>
                  <a:srgbClr val="163459"/>
                </a:solidFill>
                <a:latin typeface="Times New Roman" panose="02020603050405020304" charset="0"/>
                <a:cs typeface="Times New Roman" panose="02020603050405020304" charset="0"/>
              </a:rPr>
              <a:t>A usage case outline inside the Unified Modeling Language we used in our Project Development is Star (UML) could be a sort of behavioral chart portrayed out by and produced using a Use-case examination. Its inspiration is to gift a graphical layout of the presence of mind gave by a system to the extent performing specialists, their targets (addressed as use cases), and any conditions between those use cases. The most explanation behind a use case diagram is to show what structure limits are played out that on-screen character. Parts of the entertainers inside the system will be diagram.</a:t>
            </a:r>
            <a:endParaRPr lang="en-US" sz="2400">
              <a:solidFill>
                <a:srgbClr val="163459"/>
              </a:solidFill>
              <a:latin typeface="Times New Roman" panose="02020603050405020304" charset="0"/>
              <a:cs typeface="Times New Roman" panose="0202060305040502030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3838738"/>
            <a:ext cx="6378950" cy="61768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b="43773"/>
          <a:stretch>
            <a:fillRect/>
          </a:stretch>
        </p:blipFill>
        <p:spPr>
          <a:xfrm>
            <a:off x="0" y="0"/>
            <a:ext cx="18288000" cy="10287000"/>
          </a:xfrm>
          <a:prstGeom prst="rect">
            <a:avLst/>
          </a:prstGeom>
        </p:spPr>
      </p:pic>
      <p:sp>
        <p:nvSpPr>
          <p:cNvPr id="3" name="TextBox 3"/>
          <p:cNvSpPr txBox="1"/>
          <p:nvPr/>
        </p:nvSpPr>
        <p:spPr>
          <a:xfrm>
            <a:off x="7464147" y="679077"/>
            <a:ext cx="3359706" cy="645160"/>
          </a:xfrm>
          <a:prstGeom prst="rect">
            <a:avLst/>
          </a:prstGeom>
        </p:spPr>
        <p:txBody>
          <a:bodyPr lIns="0" tIns="0" rIns="0" bIns="0" rtlCol="0" anchor="t">
            <a:spAutoFit/>
          </a:bodyPr>
          <a:lstStyle/>
          <a:p>
            <a:pPr algn="ctr">
              <a:lnSpc>
                <a:spcPts val="5035"/>
              </a:lnSpc>
              <a:spcBef>
                <a:spcPct val="0"/>
              </a:spcBef>
            </a:pPr>
            <a:r>
              <a:rPr lang="en-US" sz="3595">
                <a:solidFill>
                  <a:srgbClr val="000000"/>
                </a:solidFill>
                <a:latin typeface="Times New Roman" panose="02020603050405020304" charset="0"/>
                <a:cs typeface="Times New Roman" panose="02020603050405020304" charset="0"/>
              </a:rPr>
              <a:t>Class Diagram</a:t>
            </a:r>
            <a:endParaRPr lang="en-US" sz="3595">
              <a:solidFill>
                <a:srgbClr val="000000"/>
              </a:solidFill>
              <a:latin typeface="Times New Roman" panose="02020603050405020304" charset="0"/>
              <a:cs typeface="Times New Roman" panose="0202060305040502030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0100" y="1891764"/>
            <a:ext cx="9067800" cy="771615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b="43773"/>
          <a:stretch>
            <a:fillRect/>
          </a:stretch>
        </p:blipFill>
        <p:spPr>
          <a:xfrm>
            <a:off x="0" y="0"/>
            <a:ext cx="18288000" cy="10287000"/>
          </a:xfrm>
          <a:prstGeom prst="rect">
            <a:avLst/>
          </a:prstGeom>
        </p:spPr>
      </p:pic>
      <p:sp>
        <p:nvSpPr>
          <p:cNvPr id="3" name="TextBox 3"/>
          <p:cNvSpPr txBox="1"/>
          <p:nvPr/>
        </p:nvSpPr>
        <p:spPr>
          <a:xfrm>
            <a:off x="6705601" y="679077"/>
            <a:ext cx="4104322" cy="645160"/>
          </a:xfrm>
          <a:prstGeom prst="rect">
            <a:avLst/>
          </a:prstGeom>
        </p:spPr>
        <p:txBody>
          <a:bodyPr wrap="square" lIns="0" tIns="0" rIns="0" bIns="0" rtlCol="0" anchor="t">
            <a:spAutoFit/>
          </a:bodyPr>
          <a:lstStyle/>
          <a:p>
            <a:pPr algn="ctr">
              <a:lnSpc>
                <a:spcPts val="5035"/>
              </a:lnSpc>
              <a:spcBef>
                <a:spcPct val="0"/>
              </a:spcBef>
            </a:pPr>
            <a:r>
              <a:rPr lang="en-US" sz="4000" dirty="0">
                <a:solidFill>
                  <a:srgbClr val="000000"/>
                </a:solidFill>
                <a:latin typeface="Times New Roman" panose="02020603050405020304" charset="0"/>
                <a:cs typeface="Times New Roman" panose="02020603050405020304" charset="0"/>
              </a:rPr>
              <a:t>State Diagram</a:t>
            </a:r>
            <a:endParaRPr lang="en-US" sz="4000" dirty="0">
              <a:solidFill>
                <a:srgbClr val="000000"/>
              </a:solidFill>
              <a:latin typeface="Times New Roman" panose="02020603050405020304" charset="0"/>
              <a:cs typeface="Times New Roman" panose="02020603050405020304" charset="0"/>
            </a:endParaRPr>
          </a:p>
        </p:txBody>
      </p:sp>
      <p:sp>
        <p:nvSpPr>
          <p:cNvPr id="4" name="TextBox 4"/>
          <p:cNvSpPr txBox="1"/>
          <p:nvPr/>
        </p:nvSpPr>
        <p:spPr>
          <a:xfrm>
            <a:off x="855728" y="1570960"/>
            <a:ext cx="16900333" cy="860425"/>
          </a:xfrm>
          <a:prstGeom prst="rect">
            <a:avLst/>
          </a:prstGeom>
        </p:spPr>
        <p:txBody>
          <a:bodyPr lIns="0" tIns="0" rIns="0" bIns="0" rtlCol="0" anchor="t">
            <a:spAutoFit/>
          </a:bodyPr>
          <a:lstStyle/>
          <a:p>
            <a:pPr algn="just">
              <a:lnSpc>
                <a:spcPts val="3355"/>
              </a:lnSpc>
              <a:spcBef>
                <a:spcPct val="0"/>
              </a:spcBef>
            </a:pPr>
            <a:r>
              <a:rPr lang="en-US" sz="2800">
                <a:solidFill>
                  <a:srgbClr val="000000"/>
                </a:solidFill>
                <a:latin typeface="Times New Roman" panose="02020603050405020304" charset="0"/>
                <a:cs typeface="Times New Roman" panose="02020603050405020304" charset="0"/>
              </a:rPr>
              <a:t>A state diagram is used to represent the condition of the system or part of the system at finite instances of time. It’s a behavioral diagram and it represents the behavior using finite state transitions</a:t>
            </a:r>
            <a:endParaRPr lang="en-US" sz="2800">
              <a:solidFill>
                <a:srgbClr val="000000"/>
              </a:solidFill>
              <a:latin typeface="Times New Roman" panose="02020603050405020304" charset="0"/>
              <a:cs typeface="Times New Roman" panose="0202060305040502030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0932" y="2851548"/>
            <a:ext cx="9106135" cy="669493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b="43773"/>
          <a:stretch>
            <a:fillRect/>
          </a:stretch>
        </p:blipFill>
        <p:spPr>
          <a:xfrm>
            <a:off x="0" y="0"/>
            <a:ext cx="18288000" cy="10287000"/>
          </a:xfrm>
          <a:prstGeom prst="rect">
            <a:avLst/>
          </a:prstGeom>
        </p:spPr>
      </p:pic>
      <p:sp>
        <p:nvSpPr>
          <p:cNvPr id="3" name="TextBox 3"/>
          <p:cNvSpPr txBox="1"/>
          <p:nvPr/>
        </p:nvSpPr>
        <p:spPr>
          <a:xfrm>
            <a:off x="6324600" y="405654"/>
            <a:ext cx="5029557" cy="645160"/>
          </a:xfrm>
          <a:prstGeom prst="rect">
            <a:avLst/>
          </a:prstGeom>
        </p:spPr>
        <p:txBody>
          <a:bodyPr wrap="square" lIns="0" tIns="0" rIns="0" bIns="0" rtlCol="0" anchor="t">
            <a:spAutoFit/>
          </a:bodyPr>
          <a:lstStyle/>
          <a:p>
            <a:pPr algn="ctr">
              <a:lnSpc>
                <a:spcPts val="5035"/>
              </a:lnSpc>
              <a:spcBef>
                <a:spcPct val="0"/>
              </a:spcBef>
            </a:pPr>
            <a:r>
              <a:rPr lang="en-US" sz="4000" dirty="0">
                <a:solidFill>
                  <a:srgbClr val="000000"/>
                </a:solidFill>
                <a:latin typeface="Times New Roman" panose="02020603050405020304" charset="0"/>
                <a:cs typeface="Times New Roman" panose="02020603050405020304" charset="0"/>
              </a:rPr>
              <a:t>Sequence Diagram</a:t>
            </a:r>
            <a:endParaRPr lang="en-US" sz="4000" dirty="0">
              <a:solidFill>
                <a:srgbClr val="000000"/>
              </a:solidFill>
              <a:latin typeface="Times New Roman" panose="02020603050405020304" charset="0"/>
              <a:cs typeface="Times New Roman" panose="02020603050405020304" charset="0"/>
            </a:endParaRPr>
          </a:p>
        </p:txBody>
      </p:sp>
      <p:sp>
        <p:nvSpPr>
          <p:cNvPr id="4" name="TextBox 4"/>
          <p:cNvSpPr txBox="1"/>
          <p:nvPr/>
        </p:nvSpPr>
        <p:spPr>
          <a:xfrm>
            <a:off x="1850222" y="1413144"/>
            <a:ext cx="14587556" cy="519430"/>
          </a:xfrm>
          <a:prstGeom prst="rect">
            <a:avLst/>
          </a:prstGeom>
        </p:spPr>
        <p:txBody>
          <a:bodyPr lIns="0" tIns="0" rIns="0" bIns="0" rtlCol="0" anchor="t">
            <a:spAutoFit/>
          </a:bodyPr>
          <a:lstStyle/>
          <a:p>
            <a:pPr algn="just">
              <a:lnSpc>
                <a:spcPts val="4055"/>
              </a:lnSpc>
              <a:spcBef>
                <a:spcPct val="0"/>
              </a:spcBef>
            </a:pPr>
            <a:r>
              <a:rPr lang="en-US" sz="3600">
                <a:solidFill>
                  <a:srgbClr val="000000"/>
                </a:solidFill>
                <a:latin typeface="Times New Roman" panose="02020603050405020304" charset="0"/>
                <a:cs typeface="Times New Roman" panose="02020603050405020304" charset="0"/>
              </a:rPr>
              <a:t>A sequence diagram shows the sequence of messages passed between objects. </a:t>
            </a:r>
            <a:endParaRPr lang="en-US" sz="3600">
              <a:solidFill>
                <a:srgbClr val="000000"/>
              </a:solidFill>
              <a:latin typeface="Times New Roman" panose="02020603050405020304" charset="0"/>
              <a:cs typeface="Times New Roman" panose="0202060305040502030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3009900"/>
            <a:ext cx="12717022" cy="566178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b="43773"/>
          <a:stretch>
            <a:fillRect/>
          </a:stretch>
        </p:blipFill>
        <p:spPr>
          <a:xfrm>
            <a:off x="0" y="0"/>
            <a:ext cx="18288000" cy="10287000"/>
          </a:xfrm>
          <a:prstGeom prst="rect">
            <a:avLst/>
          </a:prstGeom>
        </p:spPr>
      </p:pic>
      <p:sp>
        <p:nvSpPr>
          <p:cNvPr id="3" name="TextBox 3"/>
          <p:cNvSpPr txBox="1"/>
          <p:nvPr/>
        </p:nvSpPr>
        <p:spPr>
          <a:xfrm>
            <a:off x="6443246" y="405654"/>
            <a:ext cx="5401509" cy="645160"/>
          </a:xfrm>
          <a:prstGeom prst="rect">
            <a:avLst/>
          </a:prstGeom>
        </p:spPr>
        <p:txBody>
          <a:bodyPr lIns="0" tIns="0" rIns="0" bIns="0" rtlCol="0" anchor="t">
            <a:spAutoFit/>
          </a:bodyPr>
          <a:lstStyle/>
          <a:p>
            <a:pPr algn="ctr">
              <a:lnSpc>
                <a:spcPts val="5035"/>
              </a:lnSpc>
              <a:spcBef>
                <a:spcPct val="0"/>
              </a:spcBef>
            </a:pPr>
            <a:r>
              <a:rPr lang="en-US" sz="3595">
                <a:solidFill>
                  <a:srgbClr val="000000"/>
                </a:solidFill>
                <a:latin typeface="Times New Roman" panose="02020603050405020304" charset="0"/>
                <a:cs typeface="Times New Roman" panose="02020603050405020304" charset="0"/>
              </a:rPr>
              <a:t>Collaboration Diagram</a:t>
            </a:r>
            <a:endParaRPr lang="en-US" sz="3595">
              <a:solidFill>
                <a:srgbClr val="000000"/>
              </a:solidFill>
              <a:latin typeface="Times New Roman" panose="02020603050405020304" charset="0"/>
              <a:cs typeface="Times New Roman" panose="02020603050405020304" charset="0"/>
            </a:endParaRPr>
          </a:p>
        </p:txBody>
      </p:sp>
      <p:sp>
        <p:nvSpPr>
          <p:cNvPr id="4" name="TextBox 4"/>
          <p:cNvSpPr txBox="1"/>
          <p:nvPr/>
        </p:nvSpPr>
        <p:spPr>
          <a:xfrm>
            <a:off x="560606" y="1353285"/>
            <a:ext cx="17166789" cy="932180"/>
          </a:xfrm>
          <a:prstGeom prst="rect">
            <a:avLst/>
          </a:prstGeom>
        </p:spPr>
        <p:txBody>
          <a:bodyPr lIns="0" tIns="0" rIns="0" bIns="0" rtlCol="0" anchor="t">
            <a:spAutoFit/>
          </a:bodyPr>
          <a:lstStyle/>
          <a:p>
            <a:pPr algn="just">
              <a:lnSpc>
                <a:spcPts val="3635"/>
              </a:lnSpc>
              <a:spcBef>
                <a:spcPct val="0"/>
              </a:spcBef>
            </a:pPr>
            <a:r>
              <a:rPr lang="en-US" sz="2595">
                <a:solidFill>
                  <a:srgbClr val="000000"/>
                </a:solidFill>
                <a:latin typeface="Times New Roman" panose="02020603050405020304" charset="0"/>
                <a:cs typeface="Times New Roman" panose="02020603050405020304" charset="0"/>
              </a:rPr>
              <a:t>A collaboration diagram, also known as a communication diagram, is an illustration of the relationships and interactions among software objects in the Unified Modeling Language  </a:t>
            </a:r>
            <a:endParaRPr lang="en-US" sz="2595">
              <a:solidFill>
                <a:srgbClr val="000000"/>
              </a:solidFill>
              <a:latin typeface="Times New Roman" panose="02020603050405020304" charset="0"/>
              <a:cs typeface="Times New Roman" panose="0202060305040502030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1400" y="2857500"/>
            <a:ext cx="10516806" cy="677053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b="43773"/>
          <a:stretch>
            <a:fillRect/>
          </a:stretch>
        </p:blipFill>
        <p:spPr>
          <a:xfrm>
            <a:off x="0" y="0"/>
            <a:ext cx="18288000" cy="10287000"/>
          </a:xfrm>
          <a:prstGeom prst="rect">
            <a:avLst/>
          </a:prstGeom>
        </p:spPr>
      </p:pic>
      <p:sp>
        <p:nvSpPr>
          <p:cNvPr id="3" name="TextBox 3"/>
          <p:cNvSpPr txBox="1"/>
          <p:nvPr/>
        </p:nvSpPr>
        <p:spPr>
          <a:xfrm>
            <a:off x="6578858" y="405654"/>
            <a:ext cx="5130284" cy="645160"/>
          </a:xfrm>
          <a:prstGeom prst="rect">
            <a:avLst/>
          </a:prstGeom>
        </p:spPr>
        <p:txBody>
          <a:bodyPr lIns="0" tIns="0" rIns="0" bIns="0" rtlCol="0" anchor="t">
            <a:spAutoFit/>
          </a:bodyPr>
          <a:lstStyle/>
          <a:p>
            <a:pPr algn="ctr">
              <a:lnSpc>
                <a:spcPts val="5035"/>
              </a:lnSpc>
              <a:spcBef>
                <a:spcPct val="0"/>
              </a:spcBef>
            </a:pPr>
            <a:r>
              <a:rPr lang="en-US" sz="4000">
                <a:solidFill>
                  <a:srgbClr val="000000"/>
                </a:solidFill>
                <a:latin typeface="Times New Roman" panose="02020603050405020304" charset="0"/>
                <a:cs typeface="Times New Roman" panose="02020603050405020304" charset="0"/>
              </a:rPr>
              <a:t>Deployment Diagram</a:t>
            </a:r>
            <a:endParaRPr lang="en-US" sz="4000">
              <a:solidFill>
                <a:srgbClr val="000000"/>
              </a:solidFill>
              <a:latin typeface="Times New Roman" panose="02020603050405020304" charset="0"/>
              <a:cs typeface="Times New Roman" panose="02020603050405020304" charset="0"/>
            </a:endParaRPr>
          </a:p>
        </p:txBody>
      </p:sp>
      <p:sp>
        <p:nvSpPr>
          <p:cNvPr id="4" name="TextBox 4"/>
          <p:cNvSpPr txBox="1"/>
          <p:nvPr/>
        </p:nvSpPr>
        <p:spPr>
          <a:xfrm>
            <a:off x="560606" y="1260774"/>
            <a:ext cx="17166789" cy="932180"/>
          </a:xfrm>
          <a:prstGeom prst="rect">
            <a:avLst/>
          </a:prstGeom>
        </p:spPr>
        <p:txBody>
          <a:bodyPr lIns="0" tIns="0" rIns="0" bIns="0" rtlCol="0" anchor="t">
            <a:spAutoFit/>
          </a:bodyPr>
          <a:lstStyle/>
          <a:p>
            <a:pPr algn="just">
              <a:lnSpc>
                <a:spcPts val="3635"/>
              </a:lnSpc>
              <a:spcBef>
                <a:spcPct val="0"/>
              </a:spcBef>
            </a:pPr>
            <a:r>
              <a:rPr lang="en-US" sz="2800">
                <a:solidFill>
                  <a:srgbClr val="000000"/>
                </a:solidFill>
                <a:latin typeface="Times New Roman" panose="02020603050405020304" charset="0"/>
                <a:cs typeface="Times New Roman" panose="02020603050405020304" charset="0"/>
              </a:rPr>
              <a:t>Deployment diagrams are used to visualize the topology of the physical components of a system, where the software components are deployed</a:t>
            </a:r>
            <a:endParaRPr lang="en-US" sz="2800">
              <a:solidFill>
                <a:srgbClr val="000000"/>
              </a:solidFill>
              <a:latin typeface="Times New Roman" panose="02020603050405020304" charset="0"/>
              <a:cs typeface="Times New Roman" panose="02020603050405020304"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3400" y="2388944"/>
            <a:ext cx="8982475" cy="755545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b="43773"/>
          <a:stretch>
            <a:fillRect/>
          </a:stretch>
        </p:blipFill>
        <p:spPr>
          <a:xfrm>
            <a:off x="0" y="0"/>
            <a:ext cx="18288000" cy="10287000"/>
          </a:xfrm>
          <a:prstGeom prst="rect">
            <a:avLst/>
          </a:prstGeom>
        </p:spPr>
      </p:pic>
      <p:grpSp>
        <p:nvGrpSpPr>
          <p:cNvPr id="3" name="Group 3"/>
          <p:cNvGrpSpPr/>
          <p:nvPr/>
        </p:nvGrpSpPr>
        <p:grpSpPr>
          <a:xfrm>
            <a:off x="3224565" y="3338629"/>
            <a:ext cx="11838870" cy="2797175"/>
            <a:chOff x="0" y="0"/>
            <a:chExt cx="15785160" cy="3729567"/>
          </a:xfrm>
        </p:grpSpPr>
        <p:sp>
          <p:nvSpPr>
            <p:cNvPr id="4" name="TextBox 4"/>
            <p:cNvSpPr txBox="1"/>
            <p:nvPr/>
          </p:nvSpPr>
          <p:spPr>
            <a:xfrm>
              <a:off x="0" y="133350"/>
              <a:ext cx="15785160" cy="2808817"/>
            </a:xfrm>
            <a:prstGeom prst="rect">
              <a:avLst/>
            </a:prstGeom>
          </p:spPr>
          <p:txBody>
            <a:bodyPr lIns="0" tIns="0" rIns="0" bIns="0" rtlCol="0" anchor="t">
              <a:spAutoFit/>
            </a:bodyPr>
            <a:lstStyle/>
            <a:p>
              <a:pPr marL="0" lvl="0" indent="0" algn="ctr">
                <a:lnSpc>
                  <a:spcPts val="14500"/>
                </a:lnSpc>
              </a:pPr>
              <a:r>
                <a:rPr lang="en-US" sz="14500">
                  <a:solidFill>
                    <a:srgbClr val="163459"/>
                  </a:solidFill>
                  <a:latin typeface="Maharlika"/>
                </a:rPr>
                <a:t>Thank you!</a:t>
              </a:r>
              <a:endParaRPr lang="en-US" sz="14500">
                <a:solidFill>
                  <a:srgbClr val="163459"/>
                </a:solidFill>
                <a:latin typeface="Maharlika"/>
              </a:endParaRPr>
            </a:p>
          </p:txBody>
        </p:sp>
        <p:pic>
          <p:nvPicPr>
            <p:cNvPr id="5" name="Picture 5"/>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7498880" y="2942167"/>
              <a:ext cx="787400" cy="787400"/>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l="-20" t="21875" r="-20" b="21875"/>
          <a:stretch>
            <a:fillRect/>
          </a:stretch>
        </p:blipFill>
        <p:spPr>
          <a:xfrm>
            <a:off x="0" y="-38100"/>
            <a:ext cx="18288000" cy="10287000"/>
          </a:xfrm>
          <a:prstGeom prst="rect">
            <a:avLst/>
          </a:prstGeom>
        </p:spPr>
      </p:pic>
      <p:sp>
        <p:nvSpPr>
          <p:cNvPr id="3" name="TextBox 3"/>
          <p:cNvSpPr txBox="1"/>
          <p:nvPr/>
        </p:nvSpPr>
        <p:spPr>
          <a:xfrm>
            <a:off x="5695353" y="632458"/>
            <a:ext cx="7230723" cy="730885"/>
          </a:xfrm>
          <a:prstGeom prst="rect">
            <a:avLst/>
          </a:prstGeom>
        </p:spPr>
        <p:txBody>
          <a:bodyPr lIns="0" tIns="0" rIns="0" bIns="0" rtlCol="0" anchor="t">
            <a:spAutoFit/>
          </a:bodyPr>
          <a:lstStyle/>
          <a:p>
            <a:pPr marL="0" lvl="0" indent="0" algn="l">
              <a:lnSpc>
                <a:spcPts val="5700"/>
              </a:lnSpc>
            </a:pPr>
            <a:r>
              <a:rPr lang="en-US" sz="5700" dirty="0">
                <a:latin typeface="Times New Roman" panose="02020603050405020304" charset="0"/>
                <a:cs typeface="Times New Roman" panose="02020603050405020304" charset="0"/>
              </a:rPr>
              <a:t>Table Of Contents</a:t>
            </a:r>
            <a:endParaRPr lang="en-US" sz="5700" dirty="0">
              <a:latin typeface="Times New Roman" panose="02020603050405020304" charset="0"/>
              <a:cs typeface="Times New Roman" panose="02020603050405020304" charset="0"/>
            </a:endParaRPr>
          </a:p>
        </p:txBody>
      </p:sp>
      <p:sp>
        <p:nvSpPr>
          <p:cNvPr id="4" name="TextBox 4"/>
          <p:cNvSpPr txBox="1"/>
          <p:nvPr/>
        </p:nvSpPr>
        <p:spPr>
          <a:xfrm>
            <a:off x="4406096" y="2803141"/>
            <a:ext cx="7156050" cy="5681980"/>
          </a:xfrm>
          <a:prstGeom prst="rect">
            <a:avLst/>
          </a:prstGeom>
        </p:spPr>
        <p:txBody>
          <a:bodyPr lIns="0" tIns="0" rIns="0" bIns="0" rtlCol="0" anchor="t">
            <a:spAutoFit/>
          </a:bodyPr>
          <a:lstStyle/>
          <a:p>
            <a:pPr marL="975995" lvl="1" indent="-488315" algn="just">
              <a:lnSpc>
                <a:spcPts val="6330"/>
              </a:lnSpc>
              <a:buFont typeface="Arial" panose="020B0604020202020204"/>
              <a:buChar char="•"/>
            </a:pPr>
            <a:r>
              <a:rPr lang="en-US" sz="4520" dirty="0">
                <a:latin typeface="Times New Roman" panose="02020603050405020304" charset="0"/>
                <a:cs typeface="Times New Roman" panose="02020603050405020304" charset="0"/>
              </a:rPr>
              <a:t>Abstract</a:t>
            </a:r>
            <a:endParaRPr lang="en-US" sz="4520" dirty="0">
              <a:latin typeface="Times New Roman" panose="02020603050405020304" charset="0"/>
              <a:cs typeface="Times New Roman" panose="02020603050405020304" charset="0"/>
            </a:endParaRPr>
          </a:p>
          <a:p>
            <a:pPr marL="975995" lvl="1" indent="-488315" algn="just">
              <a:lnSpc>
                <a:spcPts val="6330"/>
              </a:lnSpc>
              <a:buFont typeface="Arial" panose="020B0604020202020204"/>
              <a:buChar char="•"/>
            </a:pPr>
            <a:r>
              <a:rPr lang="en-US" sz="4520" dirty="0">
                <a:latin typeface="Times New Roman" panose="02020603050405020304" charset="0"/>
                <a:cs typeface="Times New Roman" panose="02020603050405020304" charset="0"/>
              </a:rPr>
              <a:t>Introduction</a:t>
            </a:r>
            <a:endParaRPr lang="en-US" sz="4520" dirty="0">
              <a:latin typeface="Times New Roman" panose="02020603050405020304" charset="0"/>
              <a:cs typeface="Times New Roman" panose="02020603050405020304" charset="0"/>
            </a:endParaRPr>
          </a:p>
          <a:p>
            <a:pPr marL="975995" lvl="1" indent="-488315" algn="just">
              <a:lnSpc>
                <a:spcPts val="6330"/>
              </a:lnSpc>
              <a:buFont typeface="Arial" panose="020B0604020202020204"/>
              <a:buChar char="•"/>
            </a:pPr>
            <a:r>
              <a:rPr lang="en-US" sz="4520" dirty="0">
                <a:latin typeface="Times New Roman" panose="02020603050405020304" charset="0"/>
                <a:cs typeface="Times New Roman" panose="02020603050405020304" charset="0"/>
              </a:rPr>
              <a:t>Existing System</a:t>
            </a:r>
            <a:endParaRPr lang="en-US" sz="4520" dirty="0">
              <a:latin typeface="Times New Roman" panose="02020603050405020304" charset="0"/>
              <a:cs typeface="Times New Roman" panose="02020603050405020304" charset="0"/>
            </a:endParaRPr>
          </a:p>
          <a:p>
            <a:pPr marL="975995" lvl="1" indent="-488315" algn="just">
              <a:lnSpc>
                <a:spcPts val="6330"/>
              </a:lnSpc>
              <a:buFont typeface="Arial" panose="020B0604020202020204"/>
              <a:buChar char="•"/>
            </a:pPr>
            <a:r>
              <a:rPr lang="en-US" sz="4520" dirty="0">
                <a:latin typeface="Times New Roman" panose="02020603050405020304" charset="0"/>
                <a:cs typeface="Times New Roman" panose="02020603050405020304" charset="0"/>
              </a:rPr>
              <a:t>Proposed System</a:t>
            </a:r>
            <a:endParaRPr lang="en-US" sz="4520" dirty="0">
              <a:latin typeface="Times New Roman" panose="02020603050405020304" charset="0"/>
              <a:cs typeface="Times New Roman" panose="02020603050405020304" charset="0"/>
            </a:endParaRPr>
          </a:p>
          <a:p>
            <a:pPr marL="975995" lvl="1" indent="-488315" algn="just">
              <a:lnSpc>
                <a:spcPts val="6330"/>
              </a:lnSpc>
              <a:buFont typeface="Arial" panose="020B0604020202020204"/>
              <a:buChar char="•"/>
            </a:pPr>
            <a:r>
              <a:rPr lang="en-US" sz="4520" dirty="0">
                <a:latin typeface="Times New Roman" panose="02020603050405020304" charset="0"/>
                <a:cs typeface="Times New Roman" panose="02020603050405020304" charset="0"/>
              </a:rPr>
              <a:t>Literature Survey</a:t>
            </a:r>
            <a:endParaRPr lang="en-US" sz="4520" dirty="0">
              <a:latin typeface="Times New Roman" panose="02020603050405020304" charset="0"/>
              <a:cs typeface="Times New Roman" panose="02020603050405020304" charset="0"/>
            </a:endParaRPr>
          </a:p>
          <a:p>
            <a:pPr marL="975995" lvl="1" indent="-488315" algn="just">
              <a:lnSpc>
                <a:spcPts val="6330"/>
              </a:lnSpc>
              <a:buFont typeface="Arial" panose="020B0604020202020204"/>
              <a:buChar char="•"/>
            </a:pPr>
            <a:r>
              <a:rPr lang="en-US" sz="4520" dirty="0">
                <a:latin typeface="Times New Roman" panose="02020603050405020304" charset="0"/>
                <a:cs typeface="Times New Roman" panose="02020603050405020304" charset="0"/>
              </a:rPr>
              <a:t>System Architecture</a:t>
            </a:r>
            <a:endParaRPr lang="en-US" sz="4520" dirty="0">
              <a:latin typeface="Times New Roman" panose="02020603050405020304" charset="0"/>
              <a:cs typeface="Times New Roman" panose="02020603050405020304" charset="0"/>
            </a:endParaRPr>
          </a:p>
          <a:p>
            <a:pPr marL="975995" lvl="1" indent="-488315" algn="just">
              <a:lnSpc>
                <a:spcPts val="6330"/>
              </a:lnSpc>
              <a:buFont typeface="Arial" panose="020B0604020202020204"/>
              <a:buChar char="•"/>
            </a:pPr>
            <a:r>
              <a:rPr lang="en-US" sz="4520" dirty="0" err="1">
                <a:latin typeface="Times New Roman" panose="02020603050405020304" charset="0"/>
                <a:cs typeface="Times New Roman" panose="02020603050405020304" charset="0"/>
              </a:rPr>
              <a:t>Uml</a:t>
            </a:r>
            <a:r>
              <a:rPr lang="en-US" sz="4520" dirty="0">
                <a:latin typeface="Times New Roman" panose="02020603050405020304" charset="0"/>
                <a:cs typeface="Times New Roman" panose="02020603050405020304" charset="0"/>
              </a:rPr>
              <a:t> Diagrams</a:t>
            </a:r>
            <a:endParaRPr lang="en-US" sz="4520" dirty="0">
              <a:latin typeface="Times New Roman" panose="02020603050405020304" charset="0"/>
              <a:cs typeface="Times New Roman" panose="020206030504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6345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1">
            <a:alphaModFix amt="29000"/>
          </a:blip>
          <a:srcRect l="19486" b="72884"/>
          <a:stretch>
            <a:fillRect/>
          </a:stretch>
        </p:blipFill>
        <p:spPr>
          <a:xfrm rot="-10800000">
            <a:off x="-985399" y="0"/>
            <a:ext cx="10129399" cy="4345770"/>
          </a:xfrm>
          <a:prstGeom prst="rect">
            <a:avLst/>
          </a:prstGeom>
        </p:spPr>
      </p:pic>
      <p:sp>
        <p:nvSpPr>
          <p:cNvPr id="3" name="TextBox 3"/>
          <p:cNvSpPr txBox="1"/>
          <p:nvPr/>
        </p:nvSpPr>
        <p:spPr>
          <a:xfrm>
            <a:off x="3786432" y="1492988"/>
            <a:ext cx="10715136" cy="1025525"/>
          </a:xfrm>
          <a:prstGeom prst="rect">
            <a:avLst/>
          </a:prstGeom>
        </p:spPr>
        <p:txBody>
          <a:bodyPr lIns="0" tIns="0" rIns="0" bIns="0" rtlCol="0" anchor="t">
            <a:spAutoFit/>
          </a:bodyPr>
          <a:lstStyle/>
          <a:p>
            <a:pPr marL="0" lvl="0" indent="0" algn="ctr">
              <a:lnSpc>
                <a:spcPts val="8000"/>
              </a:lnSpc>
              <a:spcBef>
                <a:spcPct val="0"/>
              </a:spcBef>
            </a:pPr>
            <a:r>
              <a:rPr lang="en-US" sz="8000">
                <a:solidFill>
                  <a:srgbClr val="FFFFFF"/>
                </a:solidFill>
                <a:latin typeface="Times New Roman" panose="02020603050405020304" charset="0"/>
                <a:cs typeface="Times New Roman" panose="02020603050405020304" charset="0"/>
              </a:rPr>
              <a:t>Abstract</a:t>
            </a:r>
            <a:endParaRPr lang="en-US" sz="8000">
              <a:solidFill>
                <a:srgbClr val="FFFFFF"/>
              </a:solidFill>
              <a:latin typeface="Times New Roman" panose="02020603050405020304" charset="0"/>
              <a:cs typeface="Times New Roman" panose="02020603050405020304" charset="0"/>
            </a:endParaRPr>
          </a:p>
        </p:txBody>
      </p:sp>
      <p:sp>
        <p:nvSpPr>
          <p:cNvPr id="4" name="TextBox 4"/>
          <p:cNvSpPr txBox="1"/>
          <p:nvPr/>
        </p:nvSpPr>
        <p:spPr>
          <a:xfrm>
            <a:off x="1564640" y="2812415"/>
            <a:ext cx="14570710" cy="5389880"/>
          </a:xfrm>
          <a:prstGeom prst="rect">
            <a:avLst/>
          </a:prstGeom>
        </p:spPr>
        <p:txBody>
          <a:bodyPr wrap="square" lIns="0" tIns="0" rIns="0" bIns="0" rtlCol="0" anchor="t">
            <a:noAutofit/>
          </a:bodyPr>
          <a:lstStyle/>
          <a:p>
            <a:pPr algn="just">
              <a:lnSpc>
                <a:spcPts val="3885"/>
              </a:lnSpc>
              <a:spcBef>
                <a:spcPct val="0"/>
              </a:spcBef>
            </a:pPr>
            <a:r>
              <a:rPr lang="en-US" sz="2775">
                <a:solidFill>
                  <a:srgbClr val="FFFFFF"/>
                </a:solidFill>
                <a:latin typeface="Times New Roman" panose="02020603050405020304" charset="0"/>
                <a:cs typeface="Times New Roman" panose="02020603050405020304" charset="0"/>
              </a:rPr>
              <a:t>In a typical service organization, professionals with a variety of technical skills and business domain expertise are hired and assigned to projects to resolve customer issues. This task of selecting the best talent among many others is known as Resume Screening. People spend hours writing and formatting the perfect resume, hoping it will be read by a talent acquisition professional and, eventually, help them land a job interview. Unfortunately, around 75% of resumes submitted are never seen by a human eye. Due to the high number of applicants and resumes submissions tojob postings, manual resumesscreening processes become tedious, ineffective and time consuming for talent acquisition professionals. Therefore, standardized automated screening methods are necessary to categorize qualified from unqualified candidates based on their background, education and professional experience faster, with more efficiency and more accurate results to streamline hiring processes.</a:t>
            </a:r>
            <a:endParaRPr lang="en-US" sz="2775">
              <a:solidFill>
                <a:srgbClr val="FFFFFF"/>
              </a:solidFill>
              <a:latin typeface="Times New Roman" panose="02020603050405020304" charset="0"/>
              <a:cs typeface="Times New Roman" panose="02020603050405020304" charset="0"/>
            </a:endParaRPr>
          </a:p>
        </p:txBody>
      </p:sp>
      <p:pic>
        <p:nvPicPr>
          <p:cNvPr id="5" name="Picture 5"/>
          <p:cNvPicPr>
            <a:picLocks noChangeAspect="1"/>
          </p:cNvPicPr>
          <p:nvPr/>
        </p:nvPicPr>
        <p:blipFill>
          <a:blip r:embed="rId1">
            <a:alphaModFix amt="29000"/>
          </a:blip>
          <a:srcRect l="19486" b="72884"/>
          <a:stretch>
            <a:fillRect/>
          </a:stretch>
        </p:blipFill>
        <p:spPr>
          <a:xfrm>
            <a:off x="13830848" y="8202298"/>
            <a:ext cx="4859157" cy="208470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b="43773"/>
          <a:stretch>
            <a:fillRect/>
          </a:stretch>
        </p:blipFill>
        <p:spPr>
          <a:xfrm>
            <a:off x="0" y="0"/>
            <a:ext cx="18288000" cy="10287000"/>
          </a:xfrm>
          <a:prstGeom prst="rect">
            <a:avLst/>
          </a:prstGeom>
        </p:spPr>
      </p:pic>
      <p:sp>
        <p:nvSpPr>
          <p:cNvPr id="3" name="TextBox 3"/>
          <p:cNvSpPr txBox="1"/>
          <p:nvPr/>
        </p:nvSpPr>
        <p:spPr>
          <a:xfrm>
            <a:off x="6613629" y="650502"/>
            <a:ext cx="4492109" cy="968375"/>
          </a:xfrm>
          <a:prstGeom prst="rect">
            <a:avLst/>
          </a:prstGeom>
        </p:spPr>
        <p:txBody>
          <a:bodyPr lIns="0" tIns="0" rIns="0" bIns="0" rtlCol="0" anchor="t">
            <a:spAutoFit/>
          </a:bodyPr>
          <a:lstStyle/>
          <a:p>
            <a:pPr algn="ctr">
              <a:lnSpc>
                <a:spcPts val="7555"/>
              </a:lnSpc>
              <a:spcBef>
                <a:spcPct val="0"/>
              </a:spcBef>
            </a:pPr>
            <a:r>
              <a:rPr lang="en-US" sz="5395">
                <a:solidFill>
                  <a:srgbClr val="000000"/>
                </a:solidFill>
                <a:latin typeface="Times New Roman" panose="02020603050405020304" charset="0"/>
                <a:cs typeface="Times New Roman" panose="02020603050405020304" charset="0"/>
              </a:rPr>
              <a:t>Introduction</a:t>
            </a:r>
            <a:endParaRPr lang="en-US" sz="5395">
              <a:solidFill>
                <a:srgbClr val="000000"/>
              </a:solidFill>
              <a:latin typeface="Times New Roman" panose="02020603050405020304" charset="0"/>
              <a:cs typeface="Times New Roman" panose="02020603050405020304" charset="0"/>
            </a:endParaRPr>
          </a:p>
        </p:txBody>
      </p:sp>
      <p:sp>
        <p:nvSpPr>
          <p:cNvPr id="4" name="TextBox 4"/>
          <p:cNvSpPr txBox="1"/>
          <p:nvPr/>
        </p:nvSpPr>
        <p:spPr>
          <a:xfrm>
            <a:off x="1584658" y="1886440"/>
            <a:ext cx="15118684" cy="5591175"/>
          </a:xfrm>
          <a:prstGeom prst="rect">
            <a:avLst/>
          </a:prstGeom>
        </p:spPr>
        <p:txBody>
          <a:bodyPr lIns="0" tIns="0" rIns="0" bIns="0" rtlCol="0" anchor="t">
            <a:spAutoFit/>
          </a:bodyPr>
          <a:lstStyle/>
          <a:p>
            <a:pPr marL="672465" lvl="1" indent="-336550" algn="just">
              <a:lnSpc>
                <a:spcPts val="4360"/>
              </a:lnSpc>
              <a:buFont typeface="Arial" panose="020B0604020202020204"/>
              <a:buChar char="•"/>
            </a:pPr>
            <a:r>
              <a:rPr lang="en-US" sz="3115">
                <a:solidFill>
                  <a:srgbClr val="000000"/>
                </a:solidFill>
                <a:latin typeface="Times New Roman" panose="02020603050405020304" charset="0"/>
                <a:cs typeface="Times New Roman" panose="02020603050405020304" charset="0"/>
              </a:rPr>
              <a:t>It can be difficult to identify the most qualified candidates from a large pool of applicants. Lot of shortlisted resume turns out to be inappropriate (false positives)</a:t>
            </a:r>
            <a:endParaRPr lang="en-US" sz="3115">
              <a:solidFill>
                <a:srgbClr val="000000"/>
              </a:solidFill>
              <a:latin typeface="Times New Roman" panose="02020603050405020304" charset="0"/>
              <a:cs typeface="Times New Roman" panose="02020603050405020304" charset="0"/>
            </a:endParaRPr>
          </a:p>
          <a:p>
            <a:pPr marL="672465" lvl="1" indent="-336550" algn="just">
              <a:lnSpc>
                <a:spcPts val="4360"/>
              </a:lnSpc>
              <a:buFont typeface="Arial" panose="020B0604020202020204"/>
              <a:buChar char="•"/>
            </a:pPr>
            <a:r>
              <a:rPr lang="en-US" sz="3115">
                <a:solidFill>
                  <a:srgbClr val="000000"/>
                </a:solidFill>
                <a:latin typeface="Times New Roman" panose="02020603050405020304" charset="0"/>
                <a:cs typeface="Times New Roman" panose="02020603050405020304" charset="0"/>
              </a:rPr>
              <a:t>Resume screening can be time-consuming and potentially biased if not done carefully.</a:t>
            </a:r>
            <a:endParaRPr lang="en-US" sz="3115">
              <a:solidFill>
                <a:srgbClr val="000000"/>
              </a:solidFill>
              <a:latin typeface="Times New Roman" panose="02020603050405020304" charset="0"/>
              <a:cs typeface="Times New Roman" panose="02020603050405020304" charset="0"/>
            </a:endParaRPr>
          </a:p>
          <a:p>
            <a:pPr marL="672465" lvl="1" indent="-336550" algn="just">
              <a:lnSpc>
                <a:spcPts val="4360"/>
              </a:lnSpc>
              <a:buFont typeface="Arial" panose="020B0604020202020204"/>
              <a:buChar char="•"/>
            </a:pPr>
            <a:r>
              <a:rPr lang="en-US" sz="3115">
                <a:solidFill>
                  <a:srgbClr val="000000"/>
                </a:solidFill>
                <a:latin typeface="Times New Roman" panose="02020603050405020304" charset="0"/>
                <a:cs typeface="Times New Roman" panose="02020603050405020304" charset="0"/>
              </a:rPr>
              <a:t>There is always the risk that a promising candidate may be overlooked if their resume does not meet all of the criteria for the job (false negatives).</a:t>
            </a:r>
            <a:endParaRPr lang="en-US" sz="3115">
              <a:solidFill>
                <a:srgbClr val="000000"/>
              </a:solidFill>
              <a:latin typeface="Times New Roman" panose="02020603050405020304" charset="0"/>
              <a:cs typeface="Times New Roman" panose="02020603050405020304" charset="0"/>
            </a:endParaRPr>
          </a:p>
          <a:p>
            <a:pPr marL="672465" lvl="1" indent="-336550" algn="just">
              <a:lnSpc>
                <a:spcPts val="4360"/>
              </a:lnSpc>
              <a:buFont typeface="Arial" panose="020B0604020202020204"/>
              <a:buChar char="•"/>
            </a:pPr>
            <a:r>
              <a:rPr lang="en-US" sz="3115">
                <a:solidFill>
                  <a:srgbClr val="000000"/>
                </a:solidFill>
                <a:latin typeface="Times New Roman" panose="02020603050405020304" charset="0"/>
                <a:cs typeface="Times New Roman" panose="02020603050405020304" charset="0"/>
              </a:rPr>
              <a:t>Resumes can be long and detailed, making it difficult to identify relevant information.</a:t>
            </a:r>
            <a:endParaRPr lang="en-US" sz="3115">
              <a:solidFill>
                <a:srgbClr val="000000"/>
              </a:solidFill>
              <a:latin typeface="Times New Roman" panose="02020603050405020304" charset="0"/>
              <a:cs typeface="Times New Roman" panose="02020603050405020304" charset="0"/>
            </a:endParaRPr>
          </a:p>
          <a:p>
            <a:pPr marL="672465" lvl="1" indent="-336550" algn="just">
              <a:lnSpc>
                <a:spcPts val="4360"/>
              </a:lnSpc>
              <a:buFont typeface="Arial" panose="020B0604020202020204"/>
              <a:buChar char="•"/>
            </a:pPr>
            <a:r>
              <a:rPr lang="en-US" sz="3115">
                <a:solidFill>
                  <a:srgbClr val="000000"/>
                </a:solidFill>
                <a:latin typeface="Times New Roman" panose="02020603050405020304" charset="0"/>
                <a:cs typeface="Times New Roman" panose="02020603050405020304" charset="0"/>
              </a:rPr>
              <a:t>Resumes may not always reflect a candidate’s true skills and abilities.</a:t>
            </a:r>
            <a:endParaRPr lang="en-US" sz="3115">
              <a:solidFill>
                <a:srgbClr val="000000"/>
              </a:solidFill>
              <a:latin typeface="Times New Roman" panose="02020603050405020304" charset="0"/>
              <a:cs typeface="Times New Roman" panose="02020603050405020304" charset="0"/>
            </a:endParaRPr>
          </a:p>
          <a:p>
            <a:pPr marL="672465" lvl="1" indent="-336550" algn="just">
              <a:lnSpc>
                <a:spcPts val="4360"/>
              </a:lnSpc>
              <a:buFont typeface="Arial" panose="020B0604020202020204"/>
              <a:buChar char="•"/>
            </a:pPr>
            <a:r>
              <a:rPr lang="en-US" sz="3115">
                <a:solidFill>
                  <a:srgbClr val="000000"/>
                </a:solidFill>
                <a:latin typeface="Times New Roman" panose="02020603050405020304" charset="0"/>
                <a:cs typeface="Times New Roman" panose="02020603050405020304" charset="0"/>
              </a:rPr>
              <a:t>Candidates may omit important information or downplay their qualifications in order to appear more qualified than they actually are.</a:t>
            </a:r>
            <a:endParaRPr lang="en-US" sz="3115">
              <a:solidFill>
                <a:srgbClr val="000000"/>
              </a:solidFill>
              <a:latin typeface="Times New Roman" panose="02020603050405020304" charset="0"/>
              <a:cs typeface="Times New Roman" panose="02020603050405020304" charset="0"/>
            </a:endParaRPr>
          </a:p>
          <a:p>
            <a:pPr algn="just">
              <a:lnSpc>
                <a:spcPts val="4360"/>
              </a:lnSpc>
            </a:pPr>
            <a:endParaRPr lang="en-US" sz="3115">
              <a:solidFill>
                <a:srgbClr val="000000"/>
              </a:solidFill>
              <a:latin typeface="Times New Roman" panose="02020603050405020304" charset="0"/>
              <a:cs typeface="Times New Roman" panose="020206030504050203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b="43773"/>
          <a:stretch>
            <a:fillRect/>
          </a:stretch>
        </p:blipFill>
        <p:spPr>
          <a:xfrm>
            <a:off x="0" y="0"/>
            <a:ext cx="18288000" cy="10287000"/>
          </a:xfrm>
          <a:prstGeom prst="rect">
            <a:avLst/>
          </a:prstGeom>
        </p:spPr>
      </p:pic>
      <p:sp>
        <p:nvSpPr>
          <p:cNvPr id="3" name="TextBox 3"/>
          <p:cNvSpPr txBox="1"/>
          <p:nvPr/>
        </p:nvSpPr>
        <p:spPr>
          <a:xfrm>
            <a:off x="5592655" y="831444"/>
            <a:ext cx="7102690" cy="948690"/>
          </a:xfrm>
          <a:prstGeom prst="rect">
            <a:avLst/>
          </a:prstGeom>
        </p:spPr>
        <p:txBody>
          <a:bodyPr lIns="0" tIns="0" rIns="0" bIns="0" rtlCol="0" anchor="t">
            <a:spAutoFit/>
          </a:bodyPr>
          <a:lstStyle/>
          <a:p>
            <a:pPr marL="0" lvl="0" indent="0">
              <a:lnSpc>
                <a:spcPts val="7400"/>
              </a:lnSpc>
            </a:pPr>
            <a:r>
              <a:rPr lang="en-US" sz="7400">
                <a:solidFill>
                  <a:srgbClr val="000000"/>
                </a:solidFill>
                <a:latin typeface="Times New Roman" panose="02020603050405020304" charset="0"/>
                <a:cs typeface="Times New Roman" panose="02020603050405020304" charset="0"/>
              </a:rPr>
              <a:t>Existing System</a:t>
            </a:r>
            <a:endParaRPr lang="en-US" sz="7400">
              <a:solidFill>
                <a:srgbClr val="000000"/>
              </a:solidFill>
              <a:latin typeface="Times New Roman" panose="02020603050405020304" charset="0"/>
              <a:cs typeface="Times New Roman" panose="02020603050405020304" charset="0"/>
            </a:endParaRPr>
          </a:p>
        </p:txBody>
      </p:sp>
      <p:sp>
        <p:nvSpPr>
          <p:cNvPr id="4" name="TextBox 4"/>
          <p:cNvSpPr txBox="1"/>
          <p:nvPr/>
        </p:nvSpPr>
        <p:spPr>
          <a:xfrm>
            <a:off x="1987504" y="2241612"/>
            <a:ext cx="14312991" cy="5706745"/>
          </a:xfrm>
          <a:prstGeom prst="rect">
            <a:avLst/>
          </a:prstGeom>
        </p:spPr>
        <p:txBody>
          <a:bodyPr lIns="0" tIns="0" rIns="0" bIns="0" rtlCol="0" anchor="t">
            <a:spAutoFit/>
          </a:bodyPr>
          <a:lstStyle/>
          <a:p>
            <a:pPr algn="just">
              <a:lnSpc>
                <a:spcPts val="4450"/>
              </a:lnSpc>
              <a:spcBef>
                <a:spcPct val="0"/>
              </a:spcBef>
            </a:pPr>
            <a:r>
              <a:rPr lang="en-US" sz="3180">
                <a:solidFill>
                  <a:srgbClr val="000000"/>
                </a:solidFill>
                <a:latin typeface="Times New Roman" panose="02020603050405020304" charset="0"/>
                <a:cs typeface="Times New Roman" panose="02020603050405020304" charset="0"/>
              </a:rPr>
              <a:t>The process of hiring in most of the organizations is nominal but the allocation of technology/domain after hiring a resource is random, which is a most troublesome and problematic phase for most of the new employees as they will not be able to work in their field of interest. The random assignment is the traditional process used by all the organizations and later on some employees selected from college by conducting some special drives will be given the option to pursue a career in their dream technology/domain, which gives them the drive to learn more and move forward but the proposed model makes all the resources/people to work in their area of interest. To this day any company is not using a fully automated way to choose which is perfect for which position.</a:t>
            </a:r>
            <a:endParaRPr lang="en-US" sz="3180">
              <a:solidFill>
                <a:srgbClr val="000000"/>
              </a:solidFill>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b="43773"/>
          <a:stretch>
            <a:fillRect/>
          </a:stretch>
        </p:blipFill>
        <p:spPr>
          <a:xfrm>
            <a:off x="0" y="0"/>
            <a:ext cx="18288000" cy="10287000"/>
          </a:xfrm>
          <a:prstGeom prst="rect">
            <a:avLst/>
          </a:prstGeom>
        </p:spPr>
      </p:pic>
      <p:sp>
        <p:nvSpPr>
          <p:cNvPr id="3" name="TextBox 3"/>
          <p:cNvSpPr txBox="1"/>
          <p:nvPr/>
        </p:nvSpPr>
        <p:spPr>
          <a:xfrm>
            <a:off x="5453888" y="573390"/>
            <a:ext cx="8259079" cy="845820"/>
          </a:xfrm>
          <a:prstGeom prst="rect">
            <a:avLst/>
          </a:prstGeom>
        </p:spPr>
        <p:txBody>
          <a:bodyPr lIns="0" tIns="0" rIns="0" bIns="0" rtlCol="0" anchor="t">
            <a:spAutoFit/>
          </a:bodyPr>
          <a:lstStyle/>
          <a:p>
            <a:pPr marL="0" lvl="0" indent="0">
              <a:lnSpc>
                <a:spcPts val="6600"/>
              </a:lnSpc>
            </a:pPr>
            <a:r>
              <a:rPr lang="en-US" sz="6600">
                <a:solidFill>
                  <a:srgbClr val="000000"/>
                </a:solidFill>
                <a:latin typeface="Times New Roman" panose="02020603050405020304" charset="0"/>
                <a:cs typeface="Times New Roman" panose="02020603050405020304" charset="0"/>
              </a:rPr>
              <a:t>Proposed System</a:t>
            </a:r>
            <a:endParaRPr lang="en-US" sz="6600">
              <a:solidFill>
                <a:srgbClr val="000000"/>
              </a:solidFill>
              <a:latin typeface="Times New Roman" panose="02020603050405020304" charset="0"/>
              <a:cs typeface="Times New Roman" panose="02020603050405020304" charset="0"/>
            </a:endParaRPr>
          </a:p>
        </p:txBody>
      </p:sp>
      <p:sp>
        <p:nvSpPr>
          <p:cNvPr id="4" name="TextBox 4"/>
          <p:cNvSpPr txBox="1"/>
          <p:nvPr/>
        </p:nvSpPr>
        <p:spPr>
          <a:xfrm>
            <a:off x="1452880" y="1913255"/>
            <a:ext cx="15382240" cy="6171565"/>
          </a:xfrm>
          <a:prstGeom prst="rect">
            <a:avLst/>
          </a:prstGeom>
        </p:spPr>
        <p:txBody>
          <a:bodyPr lIns="0" tIns="0" rIns="0" bIns="0" rtlCol="0" anchor="t">
            <a:noAutofit/>
          </a:bodyPr>
          <a:lstStyle/>
          <a:p>
            <a:pPr algn="just">
              <a:lnSpc>
                <a:spcPts val="4615"/>
              </a:lnSpc>
              <a:spcBef>
                <a:spcPct val="0"/>
              </a:spcBef>
            </a:pPr>
            <a:r>
              <a:rPr lang="en-US" sz="3295">
                <a:solidFill>
                  <a:srgbClr val="000000"/>
                </a:solidFill>
                <a:latin typeface="Times New Roman" panose="02020603050405020304" charset="0"/>
                <a:cs typeface="Times New Roman" panose="02020603050405020304" charset="0"/>
              </a:rPr>
              <a:t>The main aim of our project is classify resumes based on their category. Our work is different than that of earlier proposed systems, as in most of the existing system a job is recommended to the candidates based on their resume content, it leads a low classification accuracy. In order to improve it, we proposed a system which works as classifying the resume in their classes. The first step is to clean our resumes and removed all the unnecessary data in the resumes and the next step is to classify entire dataset based on the categories available in the dataset. In the result we display visualization of the categories and which category is high in the resume. It will help the companies in both time and man power management and it is effective process for hiring people</a:t>
            </a:r>
            <a:endParaRPr lang="en-US" sz="3295">
              <a:solidFill>
                <a:srgbClr val="000000"/>
              </a:solidFill>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l="-20" t="21875" r="-20" b="21875"/>
          <a:stretch>
            <a:fillRect/>
          </a:stretch>
        </p:blipFill>
        <p:spPr>
          <a:xfrm>
            <a:off x="0" y="0"/>
            <a:ext cx="18288000" cy="10287000"/>
          </a:xfrm>
          <a:prstGeom prst="rect">
            <a:avLst/>
          </a:prstGeom>
        </p:spPr>
      </p:pic>
      <p:sp>
        <p:nvSpPr>
          <p:cNvPr id="3" name="TextBox 3"/>
          <p:cNvSpPr txBox="1"/>
          <p:nvPr/>
        </p:nvSpPr>
        <p:spPr>
          <a:xfrm>
            <a:off x="5931789" y="607059"/>
            <a:ext cx="8764528" cy="795020"/>
          </a:xfrm>
          <a:prstGeom prst="rect">
            <a:avLst/>
          </a:prstGeom>
        </p:spPr>
        <p:txBody>
          <a:bodyPr lIns="0" tIns="0" rIns="0" bIns="0" rtlCol="0" anchor="t">
            <a:spAutoFit/>
          </a:bodyPr>
          <a:lstStyle/>
          <a:p>
            <a:pPr marL="0" lvl="0" indent="0" algn="l">
              <a:lnSpc>
                <a:spcPts val="6200"/>
              </a:lnSpc>
            </a:pPr>
            <a:r>
              <a:rPr lang="en-US" sz="6200">
                <a:solidFill>
                  <a:srgbClr val="FFFFFF"/>
                </a:solidFill>
                <a:latin typeface="Times New Roman" panose="02020603050405020304" charset="0"/>
                <a:cs typeface="Times New Roman" panose="02020603050405020304" charset="0"/>
              </a:rPr>
              <a:t>Literature Survey</a:t>
            </a:r>
            <a:endParaRPr lang="en-US" sz="6200">
              <a:solidFill>
                <a:srgbClr val="FFFFFF"/>
              </a:solidFill>
              <a:latin typeface="Times New Roman" panose="02020603050405020304" charset="0"/>
              <a:cs typeface="Times New Roman" panose="02020603050405020304" charset="0"/>
            </a:endParaRPr>
          </a:p>
        </p:txBody>
      </p:sp>
      <p:sp>
        <p:nvSpPr>
          <p:cNvPr id="4" name="TextBox 4"/>
          <p:cNvSpPr txBox="1"/>
          <p:nvPr/>
        </p:nvSpPr>
        <p:spPr>
          <a:xfrm>
            <a:off x="1685741" y="2282941"/>
            <a:ext cx="14916517" cy="5917565"/>
          </a:xfrm>
          <a:prstGeom prst="rect">
            <a:avLst/>
          </a:prstGeom>
        </p:spPr>
        <p:txBody>
          <a:bodyPr lIns="0" tIns="0" rIns="0" bIns="0" rtlCol="0" anchor="t">
            <a:spAutoFit/>
          </a:bodyPr>
          <a:lstStyle/>
          <a:p>
            <a:pPr algn="just">
              <a:lnSpc>
                <a:spcPts val="4195"/>
              </a:lnSpc>
              <a:spcBef>
                <a:spcPct val="0"/>
              </a:spcBef>
            </a:pPr>
            <a:r>
              <a:rPr lang="en-US" sz="2995">
                <a:solidFill>
                  <a:srgbClr val="000000"/>
                </a:solidFill>
                <a:latin typeface="Times New Roman" panose="02020603050405020304" charset="0"/>
                <a:cs typeface="Times New Roman" panose="02020603050405020304" charset="0"/>
              </a:rPr>
              <a:t>There have been over 50000 online recruitment sites which ask the job applicant candidates to submit their resumes on their website. In some of these websites, classification techniques for screening the resumes are not even employed. It is the job of the company recruiter to go through all the candidate resumes manually. This task is unassumingly daunting for the recruiters to select the most capable candidates for the subsequent rounds of the hiring process. Meanwhile, some recruitment sites have implemented the intelligent concept of automatically rating or classifying the resumes given by the candidates for a particular job position. Some of these websites or web applications are Indeed, Monster.com, Adecco.com, Top resume, Ideal etc. The description of some of these websites including their advantages and disadvantages has been given below in detail. If we discuss one of the case study websites, indeed, resumes can be uploaded by the job applicants on their profile. </a:t>
            </a:r>
            <a:endParaRPr lang="en-US" sz="2995">
              <a:solidFill>
                <a:srgbClr val="000000"/>
              </a:solidFill>
              <a:latin typeface="Times New Roman" panose="02020603050405020304" charset="0"/>
              <a:cs typeface="Times New Roman" panose="020206030504050203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1"/>
          <a:srcRect l="-20" t="21875" r="-20" b="21875"/>
          <a:stretch>
            <a:fillRect/>
          </a:stretch>
        </p:blipFill>
        <p:spPr>
          <a:xfrm>
            <a:off x="0" y="0"/>
            <a:ext cx="18288000" cy="10287000"/>
          </a:xfrm>
          <a:prstGeom prst="rect">
            <a:avLst/>
          </a:prstGeom>
        </p:spPr>
      </p:pic>
      <p:sp>
        <p:nvSpPr>
          <p:cNvPr id="3" name="TextBox 3"/>
          <p:cNvSpPr txBox="1"/>
          <p:nvPr/>
        </p:nvSpPr>
        <p:spPr>
          <a:xfrm>
            <a:off x="1774814" y="1611769"/>
            <a:ext cx="14738372" cy="5164455"/>
          </a:xfrm>
          <a:prstGeom prst="rect">
            <a:avLst/>
          </a:prstGeom>
        </p:spPr>
        <p:txBody>
          <a:bodyPr lIns="0" tIns="0" rIns="0" bIns="0" rtlCol="0" anchor="t">
            <a:spAutoFit/>
          </a:bodyPr>
          <a:lstStyle/>
          <a:p>
            <a:pPr algn="just">
              <a:lnSpc>
                <a:spcPts val="4475"/>
              </a:lnSpc>
              <a:spcBef>
                <a:spcPct val="0"/>
              </a:spcBef>
            </a:pPr>
            <a:r>
              <a:rPr lang="en-US" sz="3195">
                <a:solidFill>
                  <a:srgbClr val="000000"/>
                </a:solidFill>
                <a:latin typeface="Times New Roman" panose="02020603050405020304" charset="0"/>
                <a:cs typeface="Times New Roman" panose="02020603050405020304" charset="0"/>
              </a:rPr>
              <a:t>This opens up the avenue for the prospective job seekers to apply to various job openings in various companies. Initially, this happened to be a good approach since the recruiters did not feel the pressure to manually go through each and every resume.some of these websites including their advantages and disadvantages has been given below in detail. If we discuss one of the case study websites, indeed, resumes can be uploaded by the job applicants on their profile. This opens up the avenue for the prospective job seekers to apply to various job openings in various companies. Initially, this happened to be a good approach since the recruiters did not feel the pressure to manually go through each and every resume</a:t>
            </a:r>
            <a:endParaRPr lang="en-US" sz="3195">
              <a:solidFill>
                <a:srgbClr val="000000"/>
              </a:solidFill>
              <a:latin typeface="Times New Roman" panose="02020603050405020304" charset="0"/>
              <a:cs typeface="Times New Roman" panose="020206030504050203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6345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1">
            <a:alphaModFix amt="70000"/>
          </a:blip>
          <a:srcRect l="10999" r="33118" b="70603"/>
          <a:stretch>
            <a:fillRect/>
          </a:stretch>
        </p:blipFill>
        <p:spPr>
          <a:xfrm>
            <a:off x="11229628" y="5601802"/>
            <a:ext cx="7030510" cy="4711264"/>
          </a:xfrm>
          <a:prstGeom prst="rect">
            <a:avLst/>
          </a:prstGeom>
        </p:spPr>
      </p:pic>
      <p:sp>
        <p:nvSpPr>
          <p:cNvPr id="3" name="TextBox 3"/>
          <p:cNvSpPr txBox="1"/>
          <p:nvPr/>
        </p:nvSpPr>
        <p:spPr>
          <a:xfrm>
            <a:off x="1001090" y="688973"/>
            <a:ext cx="16258210" cy="640715"/>
          </a:xfrm>
          <a:prstGeom prst="rect">
            <a:avLst/>
          </a:prstGeom>
        </p:spPr>
        <p:txBody>
          <a:bodyPr lIns="0" tIns="0" rIns="0" bIns="0" rtlCol="0" anchor="t">
            <a:spAutoFit/>
          </a:bodyPr>
          <a:lstStyle/>
          <a:p>
            <a:pPr marL="0" lvl="0" indent="0" algn="ctr">
              <a:lnSpc>
                <a:spcPts val="5000"/>
              </a:lnSpc>
            </a:pPr>
            <a:r>
              <a:rPr lang="en-US" sz="5000">
                <a:solidFill>
                  <a:srgbClr val="FFFFFF"/>
                </a:solidFill>
                <a:latin typeface="Times New Roman" panose="02020603050405020304" charset="0"/>
                <a:cs typeface="Times New Roman" panose="02020603050405020304" charset="0"/>
              </a:rPr>
              <a:t>System Architecture And Design</a:t>
            </a:r>
            <a:endParaRPr lang="en-US" sz="5000">
              <a:solidFill>
                <a:srgbClr val="FFFFFF"/>
              </a:solidFill>
              <a:latin typeface="Times New Roman" panose="02020603050405020304" charset="0"/>
              <a:cs typeface="Times New Roman" panose="0202060305040502030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1757" y="1897442"/>
            <a:ext cx="10404486" cy="770058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7238</Words>
  <Application>WPS Presentation</Application>
  <PresentationFormat/>
  <Paragraphs>92</Paragraphs>
  <Slides>17</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17</vt:i4>
      </vt:variant>
    </vt:vector>
  </HeadingPairs>
  <TitlesOfParts>
    <vt:vector size="32" baseType="lpstr">
      <vt:lpstr>Arial</vt:lpstr>
      <vt:lpstr>SimSun</vt:lpstr>
      <vt:lpstr>Wingdings</vt:lpstr>
      <vt:lpstr>Libre Baskerville</vt:lpstr>
      <vt:lpstr>Segoe Print</vt:lpstr>
      <vt:lpstr>Libre Baskerville Bold</vt:lpstr>
      <vt:lpstr>Maharlika</vt:lpstr>
      <vt:lpstr>Arial</vt:lpstr>
      <vt:lpstr>Montserrat Classic</vt:lpstr>
      <vt:lpstr>Montserrat Classic Bold</vt:lpstr>
      <vt:lpstr>Microsoft YaHei</vt:lpstr>
      <vt:lpstr>Arial Unicode MS</vt:lpstr>
      <vt:lpstr>Calibri</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kiranvarupula78</cp:lastModifiedBy>
  <cp:revision>2</cp:revision>
  <dcterms:created xsi:type="dcterms:W3CDTF">2024-07-03T07:30:57Z</dcterms:created>
  <dcterms:modified xsi:type="dcterms:W3CDTF">2024-07-03T07:31:56Z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B51B32F32FA54C66B4EF0A78C8457FF4_12</vt:lpwstr>
  </property>
  <property fmtid="{D5CDD505-2E9C-101B-9397-08002B2CF9AE}" pid="3" name="KSOProductBuildVer">
    <vt:lpwstr>1033-12.2.0.13472</vt:lpwstr>
  </property>
</Properties>
</file>